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2" r:id="rId4"/>
    <p:sldId id="263" r:id="rId5"/>
    <p:sldId id="258" r:id="rId6"/>
    <p:sldId id="264" r:id="rId7"/>
    <p:sldId id="266" r:id="rId8"/>
    <p:sldId id="265" r:id="rId9"/>
    <p:sldId id="276" r:id="rId10"/>
    <p:sldId id="268" r:id="rId11"/>
    <p:sldId id="267" r:id="rId12"/>
    <p:sldId id="277" r:id="rId13"/>
    <p:sldId id="269" r:id="rId14"/>
    <p:sldId id="279" r:id="rId15"/>
    <p:sldId id="278" r:id="rId16"/>
    <p:sldId id="280" r:id="rId17"/>
    <p:sldId id="281" r:id="rId18"/>
    <p:sldId id="285" r:id="rId19"/>
    <p:sldId id="284" r:id="rId20"/>
    <p:sldId id="282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25"/>
    <p:restoredTop sz="94694"/>
  </p:normalViewPr>
  <p:slideViewPr>
    <p:cSldViewPr snapToGrid="0" snapToObjects="1">
      <p:cViewPr varScale="1">
        <p:scale>
          <a:sx n="112" d="100"/>
          <a:sy n="112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6F03E-8A4A-1043-A8F4-B891CDC53FAE}" type="datetimeFigureOut">
              <a:rPr lang="en-US" smtClean="0"/>
              <a:t>1/1/20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FF5AA-60B6-2249-9006-3925C21D1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55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F5AA-60B6-2249-9006-3925C21D18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5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F5AA-60B6-2249-9006-3925C21D18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E07E-5A7B-D84E-91BB-A609FD20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57C09-0F92-304D-9281-EEED87284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0348B-9341-444A-BAF6-D3516A20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9086126D-5E93-C642-AB5A-DC6A6B7F0584}" type="datetime3">
              <a:rPr lang="en-US" smtClean="0"/>
              <a:t>1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89A3-C3C8-B145-930C-57C15F85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98B5B-056E-D446-BA87-DBDCFFCE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5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A624-F80A-4F4F-90DD-5419C801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A686C-EE89-7D4E-AAE4-E3D7525B7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BE470-CDCA-7247-BD58-94ACAECA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0038F4DA-CDF2-6E45-ADB8-DF659B94C4B8}" type="datetime3">
              <a:rPr lang="en-US" smtClean="0"/>
              <a:t>1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3CF7-53A6-C54D-82F7-AE02676CC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8C021-D5BD-E94F-ABAE-15DC05FF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1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1C3C3-7334-1A46-8A2A-427031CB9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796E9-DAC5-8440-978B-FF58355BA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6C0-129A-834F-974B-C785A087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613A3874-09FC-C442-9220-2D2E932ABBA8}" type="datetime3">
              <a:rPr lang="en-US" smtClean="0"/>
              <a:t>1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12DC8-D9F4-034E-A960-B625165D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1A19-A146-544A-979C-78A7B31F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0B64-E988-A544-BEA4-D20AF279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2269-7DB6-D14E-B0A9-94D7E1C4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6D3C-C975-5F47-A65B-D2BD3BC6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BE3CC226-D85E-BD43-91C5-E16F2B4DEAF4}" type="datetime3">
              <a:rPr lang="en-US" smtClean="0"/>
              <a:t>1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69B1-DFEE-6A49-BB9C-CA3E832D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7B1DF-A5BB-634F-8B1D-2E9D93D4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6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9A1C-FF21-4D43-92FA-5C0D7339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86EB5-1066-9B42-985B-575CADD4D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D3D4-2738-0543-B813-0DCA325F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58A6BCF5-79D5-E840-8E34-EC310356EDAE}" type="datetime3">
              <a:rPr lang="en-US" smtClean="0"/>
              <a:t>1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E137C-5A4F-0D45-9720-CABB916A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66F32-0855-6F44-A208-C1710948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2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636F-ACF2-624E-9654-647F538F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3BCA2-C605-DC4D-9316-AB17199B6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C1440-E8E1-6241-B07D-B39F83E47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BB86C-A8AF-5345-B483-E73864D5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F426C01F-7F9F-6040-8ACF-29B66FD8B951}" type="datetime3">
              <a:rPr lang="en-US" smtClean="0"/>
              <a:t>1 January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60C7C-9011-A248-B25C-185BE7E8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C36D-9B7D-3D4C-9776-CD21C703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7625-402D-D744-BD5B-970F2C71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20DC6-9F61-D445-8294-EA5AA806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EDC88-3EC8-A54D-9088-9C059AEAB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B084E-DF58-D145-A515-8BE80EE80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6D1DC-360D-264E-B984-847F1FEF2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FB94D-B98C-6F4D-BD58-A0DC538A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F5A3A61B-F5F1-B641-AAE3-F13BE42D9319}" type="datetime3">
              <a:rPr lang="en-US" smtClean="0"/>
              <a:t>1 January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40457-67D9-CC4B-802F-C2F8E5DF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FCCDB9-3572-9341-811A-52E809DC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1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98FD-D44B-674A-9551-F3C868BB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6CABF-F9E3-CF46-9DD9-9EC5542F2D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BF87B473-664F-DD43-8F76-89205A26AB28}" type="datetime3">
              <a:rPr lang="en-US" smtClean="0"/>
              <a:t>1 January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D8C98-B3F4-F64D-A22F-5377B1E9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E23AF-1141-5046-A64A-90847C7F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9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26A78-84C8-E949-865B-EF3C3F89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3281FB59-C572-6642-9478-88E82C39B0B4}" type="datetime3">
              <a:rPr lang="en-US" smtClean="0"/>
              <a:t>1 January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33900-1196-1D49-890C-809F1B7D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17558-95B3-C24D-863C-462B1465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4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FBF3-9B0B-884C-B430-73F68287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66DDA-8AD9-8741-96C7-32FD6F200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2DF9D-1A4F-2E47-A84A-4A3C9234D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EFBCD-8947-174A-8CCD-78FC05AB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3569E692-4E16-9748-9344-598D5473BE25}" type="datetime3">
              <a:rPr lang="en-US" smtClean="0"/>
              <a:t>1 January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8EF92-9FF0-D44C-B39B-A185C780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4B751-542F-BD46-9D5C-6F7B322E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39BA-4B67-AB4F-862D-449C12ED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6BBBC-CF57-5649-AB86-54F3805A6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9B003-90F8-434E-B6DB-572E1896C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407BA-877C-EC49-8ABB-609E797C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EFFE575B-6909-EB40-AF08-6A64C16FA269}" type="datetime3">
              <a:rPr lang="en-US" smtClean="0"/>
              <a:t>1 January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A53C0-F999-1743-B90F-B1D8CC367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B7BDF-3BA3-4642-A0DF-FA6210AB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9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4B83A-70CB-7342-9752-1C30BAD4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67F6B-0489-694E-9464-732149B02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56B7C-0CAE-7B47-BE13-5A6CA1ADA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5BCF4-31A9-8844-849B-DB3A34D7B43E}" type="datetime3">
              <a:rPr lang="en-US" smtClean="0"/>
              <a:t>1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73C00-7FB6-4B4B-AA04-1F13E3CD9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4F52-AB18-124A-9DAA-D2475468F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84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1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F584-12A3-3248-B868-BD7050E9F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Control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1D0C-A7D8-5846-9AD7-DD56FFCFD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solidFill>
                  <a:schemeClr val="accent5"/>
                </a:solidFill>
              </a:rPr>
              <a:t>Prof. Darrell Long</a:t>
            </a:r>
          </a:p>
          <a:p>
            <a:pPr algn="l"/>
            <a:r>
              <a:rPr lang="en-US" sz="2000" dirty="0">
                <a:solidFill>
                  <a:schemeClr val="accent5"/>
                </a:solidFill>
              </a:rPr>
              <a:t>CSE 13S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wearing glasses&#13;&#10;&#13;&#10;Description automatically generated">
            <a:extLst>
              <a:ext uri="{FF2B5EF4-FFF2-40B4-BE49-F238E27FC236}">
                <a16:creationId xmlns:a16="http://schemas.microsoft.com/office/drawing/2014/main" id="{77C7D930-E979-6643-B0D3-5B7344FAD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" r="-2" b="1443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884A7-A47B-F346-8A07-7660C4532670}"/>
              </a:ext>
            </a:extLst>
          </p:cNvPr>
          <p:cNvSpPr txBox="1"/>
          <p:nvPr/>
        </p:nvSpPr>
        <p:spPr>
          <a:xfrm>
            <a:off x="3625516" y="6320589"/>
            <a:ext cx="222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Edsger</a:t>
            </a:r>
            <a:r>
              <a:rPr lang="en-US" sz="2000" dirty="0"/>
              <a:t> W. Dijkstra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723D6-2AF2-2E4C-B9B9-92B9DF864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4236" y="6488430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DEEA5-1C48-BC45-8B2B-1A7FB4C0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2000B4-2482-454D-AF7E-DEFB6BBE7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B777C-091A-6E49-B912-10E6E01A19F7}" type="datetime3">
              <a:rPr lang="en-US" smtClean="0">
                <a:solidFill>
                  <a:schemeClr val="bg1"/>
                </a:solidFill>
              </a:rPr>
              <a:t>1 January 2020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745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5AD0B-D27E-A94C-83E6-DAEBA1CB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if</a:t>
            </a:r>
            <a:r>
              <a:rPr lang="en-US" sz="5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() { … } else { … }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close up of a screen&#13;&#10;&#13;&#10;Description automatically generated">
            <a:extLst>
              <a:ext uri="{FF2B5EF4-FFF2-40B4-BE49-F238E27FC236}">
                <a16:creationId xmlns:a16="http://schemas.microsoft.com/office/drawing/2014/main" id="{5FA1F0FF-2728-2A44-9026-4D7F9360CF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5949" y="2579989"/>
            <a:ext cx="5225669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4D7CC3-A453-3C4D-B594-7945C64C00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0382" y="2579988"/>
            <a:ext cx="5225669" cy="3997637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EA41D947-87CC-CB4F-AD8A-E95EF2BCC8BC}"/>
              </a:ext>
            </a:extLst>
          </p:cNvPr>
          <p:cNvSpPr/>
          <p:nvPr/>
        </p:nvSpPr>
        <p:spPr>
          <a:xfrm>
            <a:off x="899886" y="3749524"/>
            <a:ext cx="1857828" cy="228082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BD6717-6671-2D45-A5FB-7FC27858A891}"/>
              </a:ext>
            </a:extLst>
          </p:cNvPr>
          <p:cNvSpPr txBox="1"/>
          <p:nvPr/>
        </p:nvSpPr>
        <p:spPr>
          <a:xfrm>
            <a:off x="3419374" y="3106839"/>
            <a:ext cx="185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Read a number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5F2EC9-9253-6147-80BA-C587A1F9FDFF}"/>
              </a:ext>
            </a:extLst>
          </p:cNvPr>
          <p:cNvCxnSpPr>
            <a:stCxn id="11" idx="1"/>
          </p:cNvCxnSpPr>
          <p:nvPr/>
        </p:nvCxnSpPr>
        <p:spPr>
          <a:xfrm flipH="1">
            <a:off x="2859314" y="3291505"/>
            <a:ext cx="560060" cy="42415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44136FC-6A55-CC4C-B8E2-0E98B06881BF}"/>
              </a:ext>
            </a:extLst>
          </p:cNvPr>
          <p:cNvSpPr txBox="1"/>
          <p:nvPr/>
        </p:nvSpPr>
        <p:spPr>
          <a:xfrm>
            <a:off x="4174116" y="3653639"/>
            <a:ext cx="1068058" cy="37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11728-DF04-A542-8F0F-0BB52C20ED95}"/>
              </a:ext>
            </a:extLst>
          </p:cNvPr>
          <p:cNvSpPr txBox="1"/>
          <p:nvPr/>
        </p:nvSpPr>
        <p:spPr>
          <a:xfrm>
            <a:off x="4209143" y="4959558"/>
            <a:ext cx="1068058" cy="37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False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F40893-C551-EF49-9794-FAB1D81DE17A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3283216" y="4949371"/>
            <a:ext cx="925927" cy="19826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836DE8-3FB1-F14A-8FC0-C8F18F08697D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283216" y="3841714"/>
            <a:ext cx="890900" cy="22808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AB9CD-829E-D04C-A4E5-8F33272D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FDE50-20CE-B241-95AD-5BDD05C33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38F4E-BDBF-BA42-A5E8-E0B657E7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17195-63D0-7F4B-9E9C-FF3B8BCEBEC5}" type="datetime3">
              <a:rPr lang="en-US" smtClean="0"/>
              <a:t>1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5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84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6D50CAD8-37B7-6148-9074-0501FECC2A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4256" y="4767072"/>
                <a:ext cx="6594189" cy="162521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ctr"/>
                <a:r>
                  <a:rPr lang="en-US" sz="6000" kern="1200" dirty="0">
                    <a:solidFill>
                      <a:srgbClr val="FFFFFF"/>
                    </a:solidFill>
                    <a:latin typeface="Courier" pitchFamily="2" charset="0"/>
                  </a:rPr>
                  <a:t>=</a:t>
                </a:r>
                <a:r>
                  <a:rPr lang="en-US" sz="6000" kern="120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600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6000" kern="1200" dirty="0">
                    <a:solidFill>
                      <a:srgbClr val="FFFFFF"/>
                    </a:solidFill>
                  </a:rPr>
                  <a:t> </a:t>
                </a:r>
                <a:r>
                  <a:rPr lang="en-US" sz="6000" kern="1200" dirty="0">
                    <a:solidFill>
                      <a:srgbClr val="FFFFFF"/>
                    </a:solidFill>
                    <a:latin typeface="Courier" pitchFamily="2" charset="0"/>
                  </a:rPr>
                  <a:t>==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6D50CAD8-37B7-6148-9074-0501FECC2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4256" y="4767072"/>
                <a:ext cx="6594189" cy="1625210"/>
              </a:xfrm>
              <a:blipFill>
                <a:blip r:embed="rId2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14EECAE-00DB-1044-80CB-F3E0BE980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20" r="1" b="1135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E02B6C4-3CA2-4906-8FBF-5A4A12202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Courier" pitchFamily="2" charset="0"/>
              </a:rPr>
              <a:t>(x = 17)</a:t>
            </a:r>
            <a:r>
              <a:rPr lang="en-US" kern="1200" dirty="0">
                <a:solidFill>
                  <a:srgbClr val="FFFFFF"/>
                </a:solidFill>
              </a:rPr>
              <a:t> 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 always </a:t>
            </a:r>
            <a:r>
              <a:rPr lang="en-US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What?!?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Assignment (</a:t>
            </a:r>
            <a:r>
              <a:rPr lang="en-US" kern="1200" dirty="0">
                <a:solidFill>
                  <a:srgbClr val="FFFFFF"/>
                </a:solidFill>
                <a:latin typeface="Courier" pitchFamily="2" charset="0"/>
              </a:rPr>
              <a:t>=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</a:t>
            </a:r>
          </a:p>
          <a:p>
            <a:pPr marL="0" indent="0">
              <a:buNone/>
            </a:pPr>
            <a:r>
              <a:rPr lang="en-US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 not the same as </a:t>
            </a:r>
          </a:p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Equality (</a:t>
            </a:r>
            <a:r>
              <a:rPr lang="en-US" kern="1200" dirty="0">
                <a:solidFill>
                  <a:srgbClr val="FFFFFF"/>
                </a:solidFill>
                <a:latin typeface="Courier" pitchFamily="2" charset="0"/>
              </a:rPr>
              <a:t>==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8F8885-F758-9942-BDBE-AF5880521639}"/>
              </a:ext>
            </a:extLst>
          </p:cNvPr>
          <p:cNvGrpSpPr/>
          <p:nvPr/>
        </p:nvGrpSpPr>
        <p:grpSpPr>
          <a:xfrm>
            <a:off x="5630779" y="3344780"/>
            <a:ext cx="1058779" cy="2266401"/>
            <a:chOff x="5630779" y="3344780"/>
            <a:chExt cx="1058779" cy="2266401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9F19B16-3614-794E-9947-E8F749BC9B11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H="1" flipV="1">
              <a:off x="5799223" y="3344780"/>
              <a:ext cx="360946" cy="1804736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4980DD-8599-C643-A897-70D98E201507}"/>
                </a:ext>
              </a:extLst>
            </p:cNvPr>
            <p:cNvSpPr txBox="1"/>
            <p:nvPr/>
          </p:nvSpPr>
          <p:spPr>
            <a:xfrm>
              <a:off x="5630779" y="5149516"/>
              <a:ext cx="1058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Oops!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E1D1BB-B2A6-2845-BA64-76C67807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DE196-AEE3-DC43-91B1-607CE69D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A0D265C-83CD-A146-9A14-D89CDD491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F4AF-2F4B-6949-A4A3-43D984D36ECD}" type="datetime3">
              <a:rPr lang="en-US" smtClean="0"/>
              <a:t>1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5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BF2FA-123C-FE46-BF43-F80087C1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Nested </a:t>
            </a:r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if</a:t>
            </a:r>
            <a:r>
              <a:rPr lang="en-US" sz="5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()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A78C94-77DD-734E-AB37-47CB08A7D1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2126" y="2426816"/>
            <a:ext cx="4966009" cy="399763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15" descr="A picture containing screen&#13;&#10;&#13;&#10;Description automatically generated">
            <a:extLst>
              <a:ext uri="{FF2B5EF4-FFF2-40B4-BE49-F238E27FC236}">
                <a16:creationId xmlns:a16="http://schemas.microsoft.com/office/drawing/2014/main" id="{86046EA5-6D36-6940-9678-C939AD24DB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3819" y="2426815"/>
            <a:ext cx="4981479" cy="3997637"/>
          </a:xfrm>
          <a:prstGeom prst="rect">
            <a:avLst/>
          </a:prstGeom>
        </p:spPr>
      </p:pic>
      <p:sp>
        <p:nvSpPr>
          <p:cNvPr id="17" name="Right Brace 16">
            <a:extLst>
              <a:ext uri="{FF2B5EF4-FFF2-40B4-BE49-F238E27FC236}">
                <a16:creationId xmlns:a16="http://schemas.microsoft.com/office/drawing/2014/main" id="{0CBC0A4A-4EBF-B040-93ED-86C7B86D3D31}"/>
              </a:ext>
            </a:extLst>
          </p:cNvPr>
          <p:cNvSpPr/>
          <p:nvPr/>
        </p:nvSpPr>
        <p:spPr>
          <a:xfrm>
            <a:off x="5311937" y="3555999"/>
            <a:ext cx="292989" cy="999067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A8A2F9AC-66FA-994C-BFAA-6998AD680879}"/>
              </a:ext>
            </a:extLst>
          </p:cNvPr>
          <p:cNvSpPr/>
          <p:nvPr/>
        </p:nvSpPr>
        <p:spPr>
          <a:xfrm>
            <a:off x="5311940" y="4768442"/>
            <a:ext cx="292989" cy="999067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39A2B8-D007-F149-9C7A-40AC822FDBA0}"/>
              </a:ext>
            </a:extLst>
          </p:cNvPr>
          <p:cNvGrpSpPr/>
          <p:nvPr/>
        </p:nvGrpSpPr>
        <p:grpSpPr>
          <a:xfrm>
            <a:off x="4895393" y="3759200"/>
            <a:ext cx="45721" cy="719660"/>
            <a:chOff x="4895393" y="3759200"/>
            <a:chExt cx="45721" cy="719660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C26A1599-A285-AC4F-8182-1C0FB43D1B30}"/>
                </a:ext>
              </a:extLst>
            </p:cNvPr>
            <p:cNvSpPr/>
            <p:nvPr/>
          </p:nvSpPr>
          <p:spPr>
            <a:xfrm>
              <a:off x="4895395" y="3759200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7BDDCC14-5CE8-BB47-AA2F-65DA02FD9DC3}"/>
                </a:ext>
              </a:extLst>
            </p:cNvPr>
            <p:cNvSpPr/>
            <p:nvPr/>
          </p:nvSpPr>
          <p:spPr>
            <a:xfrm>
              <a:off x="4895393" y="4182528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8C1B88E-A695-A04B-8BC3-09971CB15B7E}"/>
              </a:ext>
            </a:extLst>
          </p:cNvPr>
          <p:cNvGrpSpPr/>
          <p:nvPr/>
        </p:nvGrpSpPr>
        <p:grpSpPr>
          <a:xfrm>
            <a:off x="4895393" y="4903596"/>
            <a:ext cx="45721" cy="719660"/>
            <a:chOff x="4895393" y="3759200"/>
            <a:chExt cx="45721" cy="719660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17F3C42D-14A3-0D4C-9946-D34D9AF1149A}"/>
                </a:ext>
              </a:extLst>
            </p:cNvPr>
            <p:cNvSpPr/>
            <p:nvPr/>
          </p:nvSpPr>
          <p:spPr>
            <a:xfrm>
              <a:off x="4895395" y="3759200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F4DDEB7B-5D34-1841-B3A4-0B0047BC78C6}"/>
                </a:ext>
              </a:extLst>
            </p:cNvPr>
            <p:cNvSpPr/>
            <p:nvPr/>
          </p:nvSpPr>
          <p:spPr>
            <a:xfrm>
              <a:off x="4895393" y="4182528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F843F-5E02-6D42-A9D1-88A894D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6241F-09E6-2E40-B49C-AC02796E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2FDD7-9302-7442-BA45-7FE31F15C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EDC2-721B-714E-8C27-12C25F04366D}" type="datetime3">
              <a:rPr lang="en-US" smtClean="0"/>
              <a:t>1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13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C5A35-91A0-314B-A471-81D7714E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Courier" pitchFamily="2" charset="0"/>
              </a:rPr>
              <a:t>if () { … } else if () { … } … else { … }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9D41BDD2-782D-D642-A55A-0D8FC65EC2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1567" y="2468326"/>
            <a:ext cx="5455917" cy="391462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957929-D6A7-D746-AA8A-C951F8B9C0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445073" y="2604724"/>
            <a:ext cx="5455917" cy="36418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78CA0-114C-F04E-B9CA-9F16151A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3EC1B-78DE-ED4F-ADBC-E3A6F875A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7C216-E6C1-C343-90C0-663698E6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E0D72-6355-604D-A935-7A61BD5B3991}" type="datetime3">
              <a:rPr lang="en-US" smtClean="0"/>
              <a:t>1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01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9ECCB-E3F2-AC42-B148-4AB873A7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Boolean Operators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E615C-43BB-3945-9496-6E1CFC1417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81765888"/>
              </p:ext>
            </p:extLst>
          </p:nvPr>
        </p:nvGraphicFramePr>
        <p:xfrm>
          <a:off x="4974476" y="1613916"/>
          <a:ext cx="4953296" cy="363016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56335">
                  <a:extLst>
                    <a:ext uri="{9D8B030D-6E8A-4147-A177-3AD203B41FA5}">
                      <a16:colId xmlns:a16="http://schemas.microsoft.com/office/drawing/2014/main" val="3886258577"/>
                    </a:ext>
                  </a:extLst>
                </a:gridCol>
                <a:gridCol w="3796961">
                  <a:extLst>
                    <a:ext uri="{9D8B030D-6E8A-4147-A177-3AD203B41FA5}">
                      <a16:colId xmlns:a16="http://schemas.microsoft.com/office/drawing/2014/main" val="1455624565"/>
                    </a:ext>
                  </a:extLst>
                </a:gridCol>
              </a:tblGrid>
              <a:tr h="121005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&amp;&amp;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b="0" dirty="0"/>
                        <a:t>Boolean “and” (∧)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156546343"/>
                  </a:ext>
                </a:extLst>
              </a:tr>
              <a:tr h="121005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||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Boolean “or” (∨)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690659266"/>
                  </a:ext>
                </a:extLst>
              </a:tr>
              <a:tr h="121005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!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Boolean “not” (¬)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823790618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C6EB5-A577-1140-8FF9-D243A64B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0BCCE-E330-0F4E-B966-A6B6EAA4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79D778-91C6-5241-BA14-E40E42DF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0C0CB-4C60-F24D-B807-1DDC6F8654B0}" type="datetime3">
              <a:rPr lang="en-US" smtClean="0">
                <a:solidFill>
                  <a:schemeClr val="bg1"/>
                </a:solidFill>
              </a:rPr>
              <a:t>1 January 2020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466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673C3-C844-D840-884F-C2D19210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Short-circuit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95D5-05AC-4E45-B01E-84EC096CC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 sz="2000" i="1" dirty="0">
                <a:solidFill>
                  <a:schemeClr val="bg1"/>
                </a:solidFill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Courier" pitchFamily="2" charset="0"/>
              </a:rPr>
              <a:t>&amp;&amp;</a:t>
            </a:r>
            <a:r>
              <a:rPr lang="en-US" sz="2000" dirty="0">
                <a:solidFill>
                  <a:schemeClr val="bg1"/>
                </a:solidFill>
              </a:rPr>
              <a:t> anything is </a:t>
            </a:r>
            <a:r>
              <a:rPr lang="en-US" sz="2000" i="1" dirty="0">
                <a:solidFill>
                  <a:schemeClr val="bg1"/>
                </a:solidFill>
              </a:rPr>
              <a:t>false</a:t>
            </a:r>
          </a:p>
          <a:p>
            <a:r>
              <a:rPr lang="en-US" sz="2000" i="1" dirty="0">
                <a:solidFill>
                  <a:schemeClr val="bg1"/>
                </a:solidFill>
              </a:rPr>
              <a:t>true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||</a:t>
            </a:r>
            <a:r>
              <a:rPr lang="en-US" sz="2000" dirty="0">
                <a:solidFill>
                  <a:schemeClr val="bg1"/>
                </a:solidFill>
              </a:rPr>
              <a:t> anything is </a:t>
            </a:r>
            <a:r>
              <a:rPr lang="en-US" sz="2000" i="1" dirty="0">
                <a:solidFill>
                  <a:schemeClr val="bg1"/>
                </a:solidFill>
              </a:rPr>
              <a:t>true</a:t>
            </a:r>
          </a:p>
          <a:p>
            <a:endParaRPr lang="en-US" sz="2000" i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Stop evaluating as soon as we know the result.</a:t>
            </a:r>
          </a:p>
          <a:p>
            <a:endParaRPr lang="en-US" sz="2000" i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Suppose we evaluated the entire expression: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We would be dividing by zero.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We could follow a </a:t>
            </a:r>
            <a:r>
              <a:rPr lang="en-US" sz="2000" i="1" dirty="0">
                <a:solidFill>
                  <a:schemeClr val="bg1"/>
                </a:solidFill>
              </a:rPr>
              <a:t>null</a:t>
            </a:r>
            <a:r>
              <a:rPr lang="en-US" sz="2000" dirty="0">
                <a:solidFill>
                  <a:schemeClr val="bg1"/>
                </a:solidFill>
              </a:rPr>
              <a:t> pointer.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More on that later.</a:t>
            </a:r>
          </a:p>
        </p:txBody>
      </p:sp>
      <p:pic>
        <p:nvPicPr>
          <p:cNvPr id="6" name="Content Placeholder 5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8B3517C5-0CE7-5048-A6CC-42B239A33B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35573" y="1464733"/>
            <a:ext cx="7343054" cy="3928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5AD2A9-C67D-F54C-B4CB-2711C7977D01}"/>
              </a:ext>
            </a:extLst>
          </p:cNvPr>
          <p:cNvSpPr txBox="1"/>
          <p:nvPr/>
        </p:nvSpPr>
        <p:spPr>
          <a:xfrm>
            <a:off x="6917268" y="327453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Only do this if the denominator is not zero!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454BE3-C999-114D-8463-2C697B4D4978}"/>
              </a:ext>
            </a:extLst>
          </p:cNvPr>
          <p:cNvCxnSpPr/>
          <p:nvPr/>
        </p:nvCxnSpPr>
        <p:spPr>
          <a:xfrm flipH="1" flipV="1">
            <a:off x="8627535" y="2000513"/>
            <a:ext cx="423333" cy="121920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8EAE8-944D-7945-8323-D7C5CD3E3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4390" y="6488430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7E504-3063-A547-A899-CB842567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15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28B512C-92FD-414A-B90A-1E078CDD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ED245-0953-E843-9AD0-635291481F2B}" type="datetime3">
              <a:rPr lang="en-US" smtClean="0"/>
              <a:t>1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89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B6B25-8197-1F44-A6C7-6F22CA1D9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switch ()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AACC3874-FC40-2444-B8F9-F706D9701B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445" y="2596836"/>
            <a:ext cx="5852160" cy="36576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843B5CB3-8FBC-384C-B6BE-B3CC61CDC2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304" y="2596836"/>
            <a:ext cx="5852161" cy="36576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3725E7-650D-824B-BD9A-C5FA49A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9BFA7-6DC9-1049-97A1-791A3B62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0A92E-9460-604D-93C4-80689D4B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8EDA8-DE2A-1343-BF6F-6A5F83A9ED97}" type="datetime3">
              <a:rPr lang="en-US" smtClean="0"/>
              <a:t>1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16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E7F9B-66BD-4941-89BD-55FE0696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switch 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E5613-26BE-1646-8452-463758708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333" y="2638044"/>
            <a:ext cx="3809999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Allows you to select among a fixed set of alternatives.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If none of them are present, then </a:t>
            </a:r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default</a:t>
            </a:r>
            <a:r>
              <a:rPr lang="en-US" sz="2400" dirty="0">
                <a:solidFill>
                  <a:schemeClr val="bg1"/>
                </a:solidFill>
              </a:rPr>
              <a:t> is chosen.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Use </a:t>
            </a:r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break</a:t>
            </a:r>
            <a:r>
              <a:rPr lang="en-US" sz="2400" dirty="0">
                <a:solidFill>
                  <a:schemeClr val="bg1"/>
                </a:solidFill>
              </a:rPr>
              <a:t> to skip to the end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If you forget, it will </a:t>
            </a:r>
            <a:r>
              <a:rPr lang="en-US" sz="1800" i="1" dirty="0">
                <a:solidFill>
                  <a:schemeClr val="bg1"/>
                </a:solidFill>
              </a:rPr>
              <a:t>fall through </a:t>
            </a:r>
            <a:r>
              <a:rPr lang="en-US" sz="1800" dirty="0">
                <a:solidFill>
                  <a:schemeClr val="bg1"/>
                </a:solidFill>
              </a:rPr>
              <a:t>to the next case.</a:t>
            </a:r>
          </a:p>
        </p:txBody>
      </p:sp>
      <p:pic>
        <p:nvPicPr>
          <p:cNvPr id="9" name="Content Placeholder 8" descr="A picture containing wall&#13;&#10;&#13;&#10;Description automatically generated">
            <a:extLst>
              <a:ext uri="{FF2B5EF4-FFF2-40B4-BE49-F238E27FC236}">
                <a16:creationId xmlns:a16="http://schemas.microsoft.com/office/drawing/2014/main" id="{18DA2459-48BA-E14A-AAC3-434017013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4681" y="284384"/>
            <a:ext cx="5449719" cy="628923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C8E044-7442-BB41-BE73-3A2C873E830A}"/>
              </a:ext>
            </a:extLst>
          </p:cNvPr>
          <p:cNvSpPr txBox="1"/>
          <p:nvPr/>
        </p:nvSpPr>
        <p:spPr>
          <a:xfrm>
            <a:off x="9204604" y="2451777"/>
            <a:ext cx="1557866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x % 2 ==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A14221-D154-9F42-B03E-0F0E910183D9}"/>
              </a:ext>
            </a:extLst>
          </p:cNvPr>
          <p:cNvSpPr txBox="1"/>
          <p:nvPr/>
        </p:nvSpPr>
        <p:spPr>
          <a:xfrm>
            <a:off x="9204604" y="3429000"/>
            <a:ext cx="1557866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x % 2 == 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9E9A22-DAC6-0B49-8B87-BA49C6F7DF37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243011" y="2638043"/>
            <a:ext cx="1961593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73AFC1-BE1D-044B-91C3-DB500FA81D70}"/>
              </a:ext>
            </a:extLst>
          </p:cNvPr>
          <p:cNvCxnSpPr/>
          <p:nvPr/>
        </p:nvCxnSpPr>
        <p:spPr>
          <a:xfrm flipH="1" flipV="1">
            <a:off x="7253422" y="3615266"/>
            <a:ext cx="1961593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4988307-C875-1B49-BC02-CB993B2746C1}"/>
              </a:ext>
            </a:extLst>
          </p:cNvPr>
          <p:cNvCxnSpPr>
            <a:cxnSpLocks/>
          </p:cNvCxnSpPr>
          <p:nvPr/>
        </p:nvCxnSpPr>
        <p:spPr>
          <a:xfrm rot="5400000">
            <a:off x="6173978" y="4260512"/>
            <a:ext cx="1249510" cy="1168400"/>
          </a:xfrm>
          <a:prstGeom prst="bentConnector3">
            <a:avLst>
              <a:gd name="adj1" fmla="val 98787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9BE802C-8C6C-6A48-8C99-7AA42BB22697}"/>
              </a:ext>
            </a:extLst>
          </p:cNvPr>
          <p:cNvSpPr txBox="1"/>
          <p:nvPr/>
        </p:nvSpPr>
        <p:spPr>
          <a:xfrm>
            <a:off x="7455285" y="4044611"/>
            <a:ext cx="196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Skip to the 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B8E72E-1AA0-D14F-BFB4-BF43A073B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0110" y="6488430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6EC50-7FA1-4743-9AD1-FC8D8386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0E7230-8600-5B42-BE14-2B983A8F6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B5D8F-23A6-5542-A981-A9A257AC0302}" type="datetime3">
              <a:rPr lang="en-US" smtClean="0"/>
              <a:t>1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1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CC981-E290-A649-82A2-9FF3329E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Equivalent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goto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Code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ED08F6EB-1907-0F4C-BFE3-BA015E1798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32514" y="1128776"/>
            <a:ext cx="7188199" cy="460044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617B2B-8153-2D42-89A3-9CD3665214F8}"/>
              </a:ext>
            </a:extLst>
          </p:cNvPr>
          <p:cNvCxnSpPr>
            <a:cxnSpLocks/>
          </p:cNvCxnSpPr>
          <p:nvPr/>
        </p:nvCxnSpPr>
        <p:spPr>
          <a:xfrm flipH="1">
            <a:off x="6593305" y="3304674"/>
            <a:ext cx="86627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476D92-BAA7-3D42-A5C2-708F932060D9}"/>
              </a:ext>
            </a:extLst>
          </p:cNvPr>
          <p:cNvSpPr txBox="1"/>
          <p:nvPr/>
        </p:nvSpPr>
        <p:spPr>
          <a:xfrm>
            <a:off x="7543430" y="3073841"/>
            <a:ext cx="250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Like </a:t>
            </a:r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break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F8C7CE-32DF-A842-8F64-6666E27B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B1E8D-1E4F-1540-B92F-98D5EC2D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2A877-B285-474E-B376-406A89641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F60C9-C61F-1F49-BB57-9157F93C1721}" type="datetime3">
              <a:rPr lang="en-US" smtClean="0">
                <a:solidFill>
                  <a:schemeClr val="bg1"/>
                </a:solidFill>
              </a:rPr>
              <a:t>1 January 2020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6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5C08-0916-6D46-845C-0639E4A8B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7" y="580801"/>
            <a:ext cx="4645250" cy="18896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What is wrong with </a:t>
            </a:r>
            <a:r>
              <a:rPr lang="en-US" sz="6000" dirty="0" err="1">
                <a:latin typeface="Courier" pitchFamily="2" charset="0"/>
              </a:rPr>
              <a:t>goto</a:t>
            </a:r>
            <a:r>
              <a:rPr lang="en-US" sz="60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31B1F-CC8A-934B-BFB1-3E24E5265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6627" y="2855068"/>
            <a:ext cx="4645250" cy="31928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It is not so much not knowing where you’re going, but knowing how you got there.</a:t>
            </a:r>
          </a:p>
          <a:p>
            <a:r>
              <a:rPr lang="en-US" sz="2000" dirty="0"/>
              <a:t>You could, for example, </a:t>
            </a:r>
            <a:r>
              <a:rPr lang="en-US" sz="2000" i="1" dirty="0" err="1"/>
              <a:t>goto</a:t>
            </a:r>
            <a:r>
              <a:rPr lang="en-US" sz="2000" dirty="0"/>
              <a:t> the middle of:</a:t>
            </a:r>
          </a:p>
          <a:p>
            <a:pPr lvl="1"/>
            <a:r>
              <a:rPr lang="en-US" sz="1600" dirty="0"/>
              <a:t>An </a:t>
            </a:r>
            <a:r>
              <a:rPr lang="en-US" sz="1600" dirty="0">
                <a:latin typeface="Courier" pitchFamily="2" charset="0"/>
              </a:rPr>
              <a:t>if</a:t>
            </a:r>
            <a:r>
              <a:rPr lang="en-US" sz="1600" dirty="0"/>
              <a:t> statement,</a:t>
            </a:r>
          </a:p>
          <a:p>
            <a:pPr lvl="1"/>
            <a:r>
              <a:rPr lang="en-US" sz="1600" dirty="0"/>
              <a:t>A </a:t>
            </a:r>
            <a:r>
              <a:rPr lang="en-US" sz="1600" dirty="0">
                <a:latin typeface="Courier" pitchFamily="2" charset="0"/>
              </a:rPr>
              <a:t>switch</a:t>
            </a:r>
            <a:r>
              <a:rPr lang="en-US" sz="1600" dirty="0"/>
              <a:t> statement, or</a:t>
            </a:r>
          </a:p>
          <a:p>
            <a:pPr lvl="1"/>
            <a:r>
              <a:rPr lang="en-US" sz="1600" dirty="0"/>
              <a:t>A loop</a:t>
            </a:r>
          </a:p>
          <a:p>
            <a:r>
              <a:rPr lang="en-US" sz="2000" dirty="0"/>
              <a:t>It is not even clear what that would mean.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erson with his mouth open&#13;&#10;&#13;&#10;Description automatically generated">
            <a:extLst>
              <a:ext uri="{FF2B5EF4-FFF2-40B4-BE49-F238E27FC236}">
                <a16:creationId xmlns:a16="http://schemas.microsoft.com/office/drawing/2014/main" id="{8D4FB302-978B-E043-B256-D3E41BC761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5020" r="20519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1A4C13-96C7-B749-A90F-C989281BA579}"/>
              </a:ext>
            </a:extLst>
          </p:cNvPr>
          <p:cNvSpPr txBox="1"/>
          <p:nvPr/>
        </p:nvSpPr>
        <p:spPr>
          <a:xfrm>
            <a:off x="4511842" y="6185759"/>
            <a:ext cx="759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‘Cause</a:t>
            </a:r>
            <a:r>
              <a:rPr lang="en-US" dirty="0"/>
              <a:t> remember: no matter where you go, there you are. —</a:t>
            </a:r>
            <a:r>
              <a:rPr lang="en-US" i="1" dirty="0"/>
              <a:t>Buckaroo Banzai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4C23FC-E8EE-E044-A54E-5B223847ED42}"/>
              </a:ext>
            </a:extLst>
          </p:cNvPr>
          <p:cNvSpPr txBox="1"/>
          <p:nvPr/>
        </p:nvSpPr>
        <p:spPr>
          <a:xfrm>
            <a:off x="4252943" y="5723196"/>
            <a:ext cx="184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Emilio </a:t>
            </a:r>
            <a:r>
              <a:rPr lang="en-US" dirty="0" err="1"/>
              <a:t>Lizardo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B5637-E6F0-F940-9CB5-ABBD89B42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A0482-E9A8-E243-A8BC-B22831AE5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19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4152B2-33EE-C243-9646-791B1FBFC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2BAF-C948-E941-9965-574136B9E436}" type="datetime3">
              <a:rPr lang="en-US" smtClean="0"/>
              <a:t>1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7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12FE-2A48-4F4B-A6AB-38320BBBE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Boolean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96AEC1D5-E10B-49E5-89B9-43FE06D1B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 sz="2400" dirty="0"/>
                  <a:t>Sought to set mathematics on a logical foundation.</a:t>
                </a:r>
              </a:p>
              <a:p>
                <a:r>
                  <a:rPr lang="en-US" sz="2400" dirty="0"/>
                  <a:t>Boolean logic has two values: </a:t>
                </a:r>
                <a:r>
                  <a:rPr lang="en-US" sz="2400" i="1" dirty="0"/>
                  <a:t>true</a:t>
                </a:r>
                <a:r>
                  <a:rPr lang="en-US" sz="2400" dirty="0"/>
                  <a:t> and </a:t>
                </a:r>
                <a:r>
                  <a:rPr lang="en-US" sz="2400" i="1" dirty="0"/>
                  <a:t>false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There are three </a:t>
                </a:r>
                <a:r>
                  <a:rPr lang="en-US" sz="2400" i="1" dirty="0"/>
                  <a:t>basic</a:t>
                </a:r>
                <a:r>
                  <a:rPr lang="en-US" sz="2400" dirty="0"/>
                  <a:t> operators:</a:t>
                </a:r>
              </a:p>
              <a:p>
                <a:pPr lvl="1"/>
                <a:r>
                  <a:rPr lang="en-US" sz="1800" dirty="0"/>
                  <a:t>∧ called </a:t>
                </a:r>
                <a:r>
                  <a:rPr lang="en-US" sz="1800" i="1" dirty="0"/>
                  <a:t>and, </a:t>
                </a:r>
                <a:r>
                  <a:rPr lang="en-US" sz="1800" dirty="0"/>
                  <a:t>also called </a:t>
                </a:r>
                <a:r>
                  <a:rPr lang="en-US" sz="1800" i="1" dirty="0"/>
                  <a:t>conjunction</a:t>
                </a:r>
                <a:r>
                  <a:rPr lang="en-US" sz="1800" dirty="0"/>
                  <a:t> (</a:t>
                </a:r>
                <a:r>
                  <a:rPr lang="en-US" sz="1800" dirty="0">
                    <a:latin typeface="Courier" pitchFamily="2" charset="0"/>
                  </a:rPr>
                  <a:t>&amp;&amp;</a:t>
                </a:r>
                <a:r>
                  <a:rPr lang="en-US" sz="1800" dirty="0"/>
                  <a:t> in </a:t>
                </a:r>
                <a:r>
                  <a:rPr lang="en-US" sz="1800" b="1" dirty="0"/>
                  <a:t>C</a:t>
                </a:r>
                <a:r>
                  <a:rPr lang="en-US" sz="1800" dirty="0"/>
                  <a:t>),</a:t>
                </a:r>
              </a:p>
              <a:p>
                <a:pPr lvl="1"/>
                <a:r>
                  <a:rPr lang="en-US" sz="1800" dirty="0"/>
                  <a:t>∨ called </a:t>
                </a:r>
                <a:r>
                  <a:rPr lang="en-US" sz="1800" i="1" dirty="0"/>
                  <a:t>or, </a:t>
                </a:r>
                <a:r>
                  <a:rPr lang="en-US" sz="1800" dirty="0"/>
                  <a:t>also called </a:t>
                </a:r>
                <a:r>
                  <a:rPr lang="en-US" sz="1800" i="1" dirty="0"/>
                  <a:t>disjunction</a:t>
                </a:r>
                <a:r>
                  <a:rPr lang="en-US" sz="1800" dirty="0"/>
                  <a:t> (</a:t>
                </a:r>
                <a:r>
                  <a:rPr lang="en-US" sz="1800" dirty="0">
                    <a:latin typeface="Courier" pitchFamily="2" charset="0"/>
                  </a:rPr>
                  <a:t>||</a:t>
                </a:r>
                <a:r>
                  <a:rPr lang="en-US" sz="1800" dirty="0"/>
                  <a:t> in </a:t>
                </a:r>
                <a:r>
                  <a:rPr lang="en-US" sz="1800" b="1" dirty="0"/>
                  <a:t>C</a:t>
                </a:r>
                <a:r>
                  <a:rPr lang="en-US" sz="1800" dirty="0"/>
                  <a:t>), and</a:t>
                </a:r>
              </a:p>
              <a:p>
                <a:pPr lvl="1"/>
                <a:r>
                  <a:rPr lang="en-US" sz="2000" dirty="0"/>
                  <a:t>¬</a:t>
                </a:r>
                <a:r>
                  <a:rPr lang="en-US" sz="1800" dirty="0"/>
                  <a:t> called </a:t>
                </a:r>
                <a:r>
                  <a:rPr lang="en-US" sz="1800" i="1" dirty="0"/>
                  <a:t>not, </a:t>
                </a:r>
                <a:r>
                  <a:rPr lang="en-US" sz="1800" dirty="0"/>
                  <a:t>also called </a:t>
                </a:r>
                <a:r>
                  <a:rPr lang="en-US" sz="1800" i="1" dirty="0"/>
                  <a:t>negation</a:t>
                </a:r>
                <a:r>
                  <a:rPr lang="en-US" sz="1800" dirty="0"/>
                  <a:t> (</a:t>
                </a:r>
                <a:r>
                  <a:rPr lang="en-US" sz="1800" dirty="0">
                    <a:latin typeface="Courier" pitchFamily="2" charset="0"/>
                  </a:rPr>
                  <a:t>!</a:t>
                </a:r>
                <a:r>
                  <a:rPr lang="en-US" sz="1800" dirty="0"/>
                  <a:t> In </a:t>
                </a:r>
                <a:r>
                  <a:rPr lang="en-US" sz="1800" dirty="0">
                    <a:latin typeface="Courier" pitchFamily="2" charset="0"/>
                  </a:rPr>
                  <a:t>C</a:t>
                </a:r>
                <a:r>
                  <a:rPr lang="en-US" sz="1800" dirty="0"/>
                  <a:t>).</a:t>
                </a:r>
              </a:p>
              <a:p>
                <a:r>
                  <a:rPr lang="en-US" sz="2200" dirty="0"/>
                  <a:t>We will use </a:t>
                </a:r>
                <a:r>
                  <a:rPr lang="en-US" sz="2200" i="1" dirty="0"/>
                  <a:t>true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dirty="0"/>
                  <a:t> and </a:t>
                </a:r>
                <a:r>
                  <a:rPr lang="en-US" sz="2200" i="1" dirty="0"/>
                  <a:t>false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96AEC1D5-E10B-49E5-89B9-43FE06D1B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  <a:blipFill>
                <a:blip r:embed="rId2"/>
                <a:stretch>
                  <a:fillRect l="-1675" t="-2996" r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AEEE9FF-2336-A84A-AF12-384BE2F94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9" r="23697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713500-C3F1-C549-99B0-C6826776A46F}"/>
              </a:ext>
            </a:extLst>
          </p:cNvPr>
          <p:cNvSpPr txBox="1"/>
          <p:nvPr/>
        </p:nvSpPr>
        <p:spPr>
          <a:xfrm>
            <a:off x="9387390" y="5838270"/>
            <a:ext cx="163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George Boole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BFDD1-EBEE-184D-873B-3F9D30B03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13278-0666-B848-B0C7-8DE09D18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182387-6714-274C-AC67-CF795C5B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B10D3-1C6C-3441-9D45-9D462384DCC8}" type="datetime3">
              <a:rPr lang="en-US" smtClean="0"/>
              <a:t>1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9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EB0C3-84FF-784D-A52C-5810C2A1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err="1">
                <a:solidFill>
                  <a:srgbClr val="FFFFFF"/>
                </a:solidFill>
                <a:latin typeface="Courier" pitchFamily="2" charset="0"/>
              </a:rPr>
              <a:t>goto</a:t>
            </a:r>
            <a:endParaRPr lang="en-US" sz="48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9ED8B-F619-DC43-8FEF-BA15D1CDE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657600" cy="18916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 is an equivalent program.</a:t>
            </a:r>
          </a:p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Can you see the need fo</a:t>
            </a:r>
            <a:r>
              <a:rPr lang="en-US" sz="2000" dirty="0">
                <a:solidFill>
                  <a:srgbClr val="FFFFFF"/>
                </a:solidFill>
              </a:rPr>
              <a:t>r </a:t>
            </a:r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break</a:t>
            </a:r>
            <a:r>
              <a:rPr lang="en-US" sz="2000" dirty="0">
                <a:solidFill>
                  <a:srgbClr val="FFFFFF"/>
                </a:solidFill>
              </a:rPr>
              <a:t>?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This kind of programming is considered very bad form.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01D822-2072-D345-AD7A-C98EB9DB0C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22722" y="321177"/>
            <a:ext cx="6195041" cy="6179552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D47F8AB-66E1-DD4F-B3AF-5D3B1641DC75}"/>
              </a:ext>
            </a:extLst>
          </p:cNvPr>
          <p:cNvCxnSpPr>
            <a:cxnSpLocks/>
          </p:cNvCxnSpPr>
          <p:nvPr/>
        </p:nvCxnSpPr>
        <p:spPr>
          <a:xfrm rot="5400000">
            <a:off x="8568268" y="2861734"/>
            <a:ext cx="948267" cy="609598"/>
          </a:xfrm>
          <a:prstGeom prst="bentConnector3">
            <a:avLst>
              <a:gd name="adj1" fmla="val 1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14F880B-1049-FA41-B08C-07D718F66516}"/>
              </a:ext>
            </a:extLst>
          </p:cNvPr>
          <p:cNvCxnSpPr>
            <a:cxnSpLocks/>
          </p:cNvCxnSpPr>
          <p:nvPr/>
        </p:nvCxnSpPr>
        <p:spPr>
          <a:xfrm rot="5400000">
            <a:off x="8121724" y="3244921"/>
            <a:ext cx="1337732" cy="740695"/>
          </a:xfrm>
          <a:prstGeom prst="bentConnector3">
            <a:avLst>
              <a:gd name="adj1" fmla="val 99367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erson wearing glasses and looking at the camera&#13;&#10;&#13;&#10;Description automatically generated">
            <a:extLst>
              <a:ext uri="{FF2B5EF4-FFF2-40B4-BE49-F238E27FC236}">
                <a16:creationId xmlns:a16="http://schemas.microsoft.com/office/drawing/2014/main" id="{D8B309B5-22C0-4F4E-B897-884A58B4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99" y="806112"/>
            <a:ext cx="1748954" cy="2396067"/>
          </a:xfrm>
          <a:prstGeom prst="rect">
            <a:avLst/>
          </a:prstGeom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B56A5D9E-97AB-6D4D-8822-711A5423D94E}"/>
              </a:ext>
            </a:extLst>
          </p:cNvPr>
          <p:cNvSpPr/>
          <p:nvPr/>
        </p:nvSpPr>
        <p:spPr>
          <a:xfrm>
            <a:off x="397965" y="408071"/>
            <a:ext cx="2371396" cy="1443789"/>
          </a:xfrm>
          <a:prstGeom prst="wedgeRoundRectCallout">
            <a:avLst>
              <a:gd name="adj1" fmla="val 67608"/>
              <a:gd name="adj2" fmla="val 6367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C8EE71-2B70-7347-BA04-619118FF866E}"/>
              </a:ext>
            </a:extLst>
          </p:cNvPr>
          <p:cNvSpPr txBox="1"/>
          <p:nvPr/>
        </p:nvSpPr>
        <p:spPr>
          <a:xfrm>
            <a:off x="541867" y="575733"/>
            <a:ext cx="1862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If you use </a:t>
            </a:r>
            <a:r>
              <a:rPr lang="en-US" sz="1600" dirty="0" err="1">
                <a:latin typeface="Courier" pitchFamily="2" charset="0"/>
              </a:rPr>
              <a:t>goto</a:t>
            </a:r>
            <a:r>
              <a:rPr lang="en-US" sz="1600" dirty="0"/>
              <a:t> then you are a failure at programming!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3B700-5655-464B-8BE6-0127AA69A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2241B-8E22-454B-B3FA-3C0290E7E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5820" y="6488430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CA400-53FD-2149-9AD1-69E197AF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20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14BAE4-043F-F14D-A9DB-E8C76BBC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865B-67E0-BC41-ABE2-6A2E513CF72A}" type="datetime3">
              <a:rPr lang="en-US" smtClean="0"/>
              <a:t>1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9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96399-4D98-4F48-8FBF-F27E0D26E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A592-6924-664C-9550-52CB54315E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2000" dirty="0"/>
              <a:t>Boolean logic is a branch of mathematics dealing with just two values: true and false.</a:t>
            </a:r>
          </a:p>
          <a:p>
            <a:r>
              <a:rPr lang="en-US" sz="2000" dirty="0"/>
              <a:t>Since computers have just two values, 0 and 1, it is a perfect fit.</a:t>
            </a:r>
          </a:p>
          <a:p>
            <a:r>
              <a:rPr lang="en-US" sz="2000" dirty="0"/>
              <a:t>C uses 0 for </a:t>
            </a:r>
            <a:r>
              <a:rPr lang="en-US" sz="2000" i="1" dirty="0"/>
              <a:t>false</a:t>
            </a:r>
            <a:r>
              <a:rPr lang="en-US" sz="2000" dirty="0"/>
              <a:t>, and non-zero for </a:t>
            </a:r>
            <a:r>
              <a:rPr lang="en-US" sz="2000" i="1" dirty="0"/>
              <a:t>true</a:t>
            </a:r>
            <a:r>
              <a:rPr lang="en-US" sz="2000" dirty="0"/>
              <a:t>.</a:t>
            </a:r>
          </a:p>
          <a:p>
            <a:r>
              <a:rPr lang="en-US" sz="2000" dirty="0"/>
              <a:t>Short-circuit evaluation allows the expression to be determined as soon as possible.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BFA90-7A52-ED4B-A9A1-1A6CD27DF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3" y="1412489"/>
            <a:ext cx="3317063" cy="436384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" pitchFamily="2" charset="0"/>
              </a:rPr>
              <a:t>if</a:t>
            </a:r>
            <a:r>
              <a:rPr lang="en-US" sz="2000" dirty="0"/>
              <a:t> (</a:t>
            </a:r>
            <a:r>
              <a:rPr lang="en-US" sz="2000" i="1" dirty="0"/>
              <a:t>expression</a:t>
            </a:r>
            <a:r>
              <a:rPr lang="en-US" sz="2000" dirty="0"/>
              <a:t>) </a:t>
            </a:r>
            <a:r>
              <a:rPr lang="en-US" sz="2000" i="1" dirty="0"/>
              <a:t>statement</a:t>
            </a:r>
          </a:p>
          <a:p>
            <a:pPr lvl="1"/>
            <a:r>
              <a:rPr lang="en-US" sz="2000" dirty="0"/>
              <a:t>Executes the statement if the is non-zero.</a:t>
            </a:r>
          </a:p>
          <a:p>
            <a:r>
              <a:rPr lang="en-US" sz="2000" dirty="0">
                <a:latin typeface="Courier" pitchFamily="2" charset="0"/>
              </a:rPr>
              <a:t>else</a:t>
            </a:r>
            <a:r>
              <a:rPr lang="en-US" sz="2000" dirty="0"/>
              <a:t> </a:t>
            </a:r>
            <a:r>
              <a:rPr lang="en-US" sz="2000" i="1" dirty="0"/>
              <a:t>statement</a:t>
            </a:r>
          </a:p>
          <a:p>
            <a:pPr lvl="1"/>
            <a:r>
              <a:rPr lang="en-US" sz="2000" dirty="0"/>
              <a:t>Executes if the </a:t>
            </a:r>
            <a:r>
              <a:rPr lang="en-US" sz="2000" i="1" dirty="0"/>
              <a:t>statement</a:t>
            </a:r>
            <a:r>
              <a:rPr lang="en-US" sz="2000" dirty="0"/>
              <a:t> was </a:t>
            </a:r>
            <a:r>
              <a:rPr lang="en-US" sz="2000" i="1" dirty="0"/>
              <a:t>zero</a:t>
            </a:r>
            <a:r>
              <a:rPr lang="en-US" sz="2000" dirty="0"/>
              <a:t>.</a:t>
            </a:r>
          </a:p>
          <a:p>
            <a:r>
              <a:rPr lang="en-US" sz="2000" dirty="0">
                <a:latin typeface="Courier" pitchFamily="2" charset="0"/>
              </a:rPr>
              <a:t>switch</a:t>
            </a:r>
            <a:r>
              <a:rPr lang="en-US" sz="2000" dirty="0"/>
              <a:t> (</a:t>
            </a:r>
            <a:r>
              <a:rPr lang="en-US" sz="2000" i="1" dirty="0"/>
              <a:t>value</a:t>
            </a:r>
            <a:r>
              <a:rPr lang="en-US" sz="2000" dirty="0"/>
              <a:t>) selects cases correspond to the value.</a:t>
            </a:r>
          </a:p>
          <a:p>
            <a:r>
              <a:rPr lang="en-US" sz="2000" dirty="0" err="1">
                <a:latin typeface="Courier" pitchFamily="2" charset="0"/>
              </a:rPr>
              <a:t>goto</a:t>
            </a:r>
            <a:r>
              <a:rPr lang="en-US" sz="2000" dirty="0"/>
              <a:t> jumps to a label.</a:t>
            </a:r>
          </a:p>
          <a:p>
            <a:pPr lvl="1"/>
            <a:r>
              <a:rPr lang="en-US" sz="1800" dirty="0"/>
              <a:t>Do not use it without a </a:t>
            </a:r>
            <a:r>
              <a:rPr lang="en-US" sz="1800" i="1" dirty="0"/>
              <a:t>very</a:t>
            </a:r>
            <a:r>
              <a:rPr lang="en-US" sz="1800" dirty="0"/>
              <a:t> good reason.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78956-9678-0246-BC99-03B73429D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6F8DC-F496-7149-AB66-41379D36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03C534-B89E-534C-853B-A08E36B8A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0BBE-FAFD-0540-B84F-E516AEFC7A4D}" type="datetime3">
              <a:rPr lang="en-US" smtClean="0"/>
              <a:t>1 January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032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 (also called </a:t>
            </a:r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Conjunction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3768" y="2191807"/>
                <a:ext cx="5100499" cy="398515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3200" dirty="0"/>
                  <a:t>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∨(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∧1=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∧0=0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3768" y="2191807"/>
                <a:ext cx="5100499" cy="3985155"/>
              </a:xfrm>
              <a:blipFill>
                <a:blip r:embed="rId2"/>
                <a:stretch>
                  <a:fillRect l="-2481" t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67E94E6E-F8B4-784B-A708-CA001CA8C3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577700"/>
              </p:ext>
            </p:extLst>
          </p:nvPr>
        </p:nvGraphicFramePr>
        <p:xfrm>
          <a:off x="6417734" y="2634591"/>
          <a:ext cx="4935972" cy="314781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59642">
                  <a:extLst>
                    <a:ext uri="{9D8B030D-6E8A-4147-A177-3AD203B41FA5}">
                      <a16:colId xmlns:a16="http://schemas.microsoft.com/office/drawing/2014/main" val="2009520763"/>
                    </a:ext>
                  </a:extLst>
                </a:gridCol>
                <a:gridCol w="1238165">
                  <a:extLst>
                    <a:ext uri="{9D8B030D-6E8A-4147-A177-3AD203B41FA5}">
                      <a16:colId xmlns:a16="http://schemas.microsoft.com/office/drawing/2014/main" val="1875158753"/>
                    </a:ext>
                  </a:extLst>
                </a:gridCol>
                <a:gridCol w="1238165">
                  <a:extLst>
                    <a:ext uri="{9D8B030D-6E8A-4147-A177-3AD203B41FA5}">
                      <a16:colId xmlns:a16="http://schemas.microsoft.com/office/drawing/2014/main" val="321941054"/>
                    </a:ext>
                  </a:extLst>
                </a:gridCol>
              </a:tblGrid>
              <a:tr h="11646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∧ (and)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81924" marT="281924" marB="28192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T</a:t>
                      </a:r>
                      <a:endParaRPr lang="en-US" sz="3300" b="1" kern="12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81924" marT="281924" marB="28192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F</a:t>
                      </a:r>
                      <a:endParaRPr lang="en-US" sz="3300" b="1" kern="12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81924" marT="281924" marB="281924"/>
                </a:tc>
                <a:extLst>
                  <a:ext uri="{0D108BD9-81ED-4DB2-BD59-A6C34878D82A}">
                    <a16:rowId xmlns:a16="http://schemas.microsoft.com/office/drawing/2014/main" val="3069026380"/>
                  </a:ext>
                </a:extLst>
              </a:tr>
              <a:tr h="96747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T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T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F</a:t>
                      </a:r>
                      <a:endParaRPr lang="en-US" sz="3300" b="1" kern="12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extLst>
                  <a:ext uri="{0D108BD9-81ED-4DB2-BD59-A6C34878D82A}">
                    <a16:rowId xmlns:a16="http://schemas.microsoft.com/office/drawing/2014/main" val="587513547"/>
                  </a:ext>
                </a:extLst>
              </a:tr>
              <a:tr h="96747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F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F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F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extLst>
                  <a:ext uri="{0D108BD9-81ED-4DB2-BD59-A6C34878D82A}">
                    <a16:rowId xmlns:a16="http://schemas.microsoft.com/office/drawing/2014/main" val="1473893265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B8AA9-DAF8-0649-B516-FBBAEA6C5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2CF41-DBB4-144B-B24B-562656AA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9A0CE-9C45-3C4E-A73B-10F464B7E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C79A-A716-1C48-A550-1AADA7BBF641}" type="datetime3">
              <a:rPr lang="en-US" smtClean="0"/>
              <a:t>1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9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 (also called </a:t>
            </a:r>
            <a:r>
              <a:rPr lang="en-US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Inclusive-or 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</a:t>
            </a:r>
            <a:r>
              <a:rPr lang="en-US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Disjunction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97832" y="2191807"/>
                <a:ext cx="5076435" cy="398515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3200" dirty="0"/>
                  <a:t>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97832" y="2191807"/>
                <a:ext cx="5076435" cy="3985155"/>
              </a:xfrm>
              <a:blipFill>
                <a:blip r:embed="rId3"/>
                <a:stretch>
                  <a:fillRect l="-2743" t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ontent Placeholder 7">
            <a:extLst>
              <a:ext uri="{FF2B5EF4-FFF2-40B4-BE49-F238E27FC236}">
                <a16:creationId xmlns:a16="http://schemas.microsoft.com/office/drawing/2014/main" id="{A9F5AE0C-D405-4B41-AC44-F7692C2C84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6123673"/>
              </p:ext>
            </p:extLst>
          </p:nvPr>
        </p:nvGraphicFramePr>
        <p:xfrm>
          <a:off x="6688920" y="2525838"/>
          <a:ext cx="4393600" cy="331709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996838">
                  <a:extLst>
                    <a:ext uri="{9D8B030D-6E8A-4147-A177-3AD203B41FA5}">
                      <a16:colId xmlns:a16="http://schemas.microsoft.com/office/drawing/2014/main" val="2009520763"/>
                    </a:ext>
                  </a:extLst>
                </a:gridCol>
                <a:gridCol w="1198381">
                  <a:extLst>
                    <a:ext uri="{9D8B030D-6E8A-4147-A177-3AD203B41FA5}">
                      <a16:colId xmlns:a16="http://schemas.microsoft.com/office/drawing/2014/main" val="1875158753"/>
                    </a:ext>
                  </a:extLst>
                </a:gridCol>
                <a:gridCol w="1198381">
                  <a:extLst>
                    <a:ext uri="{9D8B030D-6E8A-4147-A177-3AD203B41FA5}">
                      <a16:colId xmlns:a16="http://schemas.microsoft.com/office/drawing/2014/main" val="321941054"/>
                    </a:ext>
                  </a:extLst>
                </a:gridCol>
              </a:tblGrid>
              <a:tr h="1105698">
                <a:tc>
                  <a:txBody>
                    <a:bodyPr/>
                    <a:lstStyle/>
                    <a:p>
                      <a:r>
                        <a:rPr lang="en-US" sz="3300" dirty="0"/>
                        <a:t>∨ (or)</a:t>
                      </a:r>
                      <a:endParaRPr lang="en-US" sz="3300" b="1" dirty="0">
                        <a:solidFill>
                          <a:srgbClr val="FFFFFF"/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T</a:t>
                      </a:r>
                      <a:endParaRPr lang="en-US" sz="3300" b="1">
                        <a:solidFill>
                          <a:srgbClr val="FFFFFF"/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F</a:t>
                      </a:r>
                      <a:endParaRPr lang="en-US" sz="3300" b="1">
                        <a:solidFill>
                          <a:srgbClr val="FFFFFF"/>
                        </a:solidFill>
                      </a:endParaRPr>
                    </a:p>
                  </a:txBody>
                  <a:tcPr marL="467630" marR="280579" marT="280579" marB="280579"/>
                </a:tc>
                <a:extLst>
                  <a:ext uri="{0D108BD9-81ED-4DB2-BD59-A6C34878D82A}">
                    <a16:rowId xmlns:a16="http://schemas.microsoft.com/office/drawing/2014/main" val="3069026380"/>
                  </a:ext>
                </a:extLst>
              </a:tr>
              <a:tr h="1105698">
                <a:tc>
                  <a:txBody>
                    <a:bodyPr/>
                    <a:lstStyle/>
                    <a:p>
                      <a:r>
                        <a:rPr lang="en-US" sz="3300" dirty="0"/>
                        <a:t>T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T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T</a:t>
                      </a:r>
                      <a:endParaRPr lang="en-US" sz="3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extLst>
                  <a:ext uri="{0D108BD9-81ED-4DB2-BD59-A6C34878D82A}">
                    <a16:rowId xmlns:a16="http://schemas.microsoft.com/office/drawing/2014/main" val="587513547"/>
                  </a:ext>
                </a:extLst>
              </a:tr>
              <a:tr h="1105698">
                <a:tc>
                  <a:txBody>
                    <a:bodyPr/>
                    <a:lstStyle/>
                    <a:p>
                      <a:r>
                        <a:rPr lang="en-US" sz="3300"/>
                        <a:t>F</a:t>
                      </a:r>
                      <a:endParaRPr lang="en-US" sz="3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T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F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extLst>
                  <a:ext uri="{0D108BD9-81ED-4DB2-BD59-A6C34878D82A}">
                    <a16:rowId xmlns:a16="http://schemas.microsoft.com/office/drawing/2014/main" val="1473893265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5C08BC-A9BD-B841-BB5B-DCCC75FA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6C094-4182-4A47-BECC-CB17B225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C5803-C9B2-CE40-AB08-804C629C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17A0-875A-1842-8670-F4804DC9CCC6}" type="datetime3">
              <a:rPr lang="en-US" smtClean="0"/>
              <a:t>1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2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 (also called </a:t>
            </a:r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Negation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3200" dirty="0"/>
                  <a:t>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DeMorgan’s</a:t>
                </a:r>
                <a:r>
                  <a:rPr lang="en-US" dirty="0"/>
                  <a:t> Law: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  <a:blipFill>
                <a:blip r:embed="rId3"/>
                <a:stretch>
                  <a:fillRect l="-2564" t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101224E-0E8A-2B47-903E-F3D5A1C822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972476"/>
              </p:ext>
            </p:extLst>
          </p:nvPr>
        </p:nvGraphicFramePr>
        <p:xfrm>
          <a:off x="6417734" y="2556233"/>
          <a:ext cx="4935970" cy="325630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05000">
                  <a:extLst>
                    <a:ext uri="{9D8B030D-6E8A-4147-A177-3AD203B41FA5}">
                      <a16:colId xmlns:a16="http://schemas.microsoft.com/office/drawing/2014/main" val="2140375707"/>
                    </a:ext>
                  </a:extLst>
                </a:gridCol>
                <a:gridCol w="1630970">
                  <a:extLst>
                    <a:ext uri="{9D8B030D-6E8A-4147-A177-3AD203B41FA5}">
                      <a16:colId xmlns:a16="http://schemas.microsoft.com/office/drawing/2014/main" val="603286182"/>
                    </a:ext>
                  </a:extLst>
                </a:gridCol>
              </a:tblGrid>
              <a:tr h="108543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¬ (not)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7295" marR="268377" marT="268377" marB="268377"/>
                </a:tc>
                <a:tc>
                  <a:txBody>
                    <a:bodyPr/>
                    <a:lstStyle/>
                    <a:p>
                      <a:endParaRPr lang="en-US" sz="3100" b="1" dirty="0">
                        <a:solidFill>
                          <a:srgbClr val="FFFFFF"/>
                        </a:solidFill>
                      </a:endParaRPr>
                    </a:p>
                  </a:txBody>
                  <a:tcPr marL="447295" marR="268377" marT="268377" marB="268377"/>
                </a:tc>
                <a:extLst>
                  <a:ext uri="{0D108BD9-81ED-4DB2-BD59-A6C34878D82A}">
                    <a16:rowId xmlns:a16="http://schemas.microsoft.com/office/drawing/2014/main" val="4227531190"/>
                  </a:ext>
                </a:extLst>
              </a:tr>
              <a:tr h="1085435">
                <a:tc>
                  <a:txBody>
                    <a:bodyPr/>
                    <a:lstStyle/>
                    <a:p>
                      <a:r>
                        <a:rPr lang="en-US" sz="3100"/>
                        <a:t>T</a:t>
                      </a:r>
                      <a:endParaRPr lang="en-US" sz="3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F</a:t>
                      </a:r>
                      <a:endParaRPr lang="en-US" sz="3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extLst>
                  <a:ext uri="{0D108BD9-81ED-4DB2-BD59-A6C34878D82A}">
                    <a16:rowId xmlns:a16="http://schemas.microsoft.com/office/drawing/2014/main" val="2571231079"/>
                  </a:ext>
                </a:extLst>
              </a:tr>
              <a:tr h="1085435">
                <a:tc>
                  <a:txBody>
                    <a:bodyPr/>
                    <a:lstStyle/>
                    <a:p>
                      <a:r>
                        <a:rPr lang="en-US" sz="3100" dirty="0"/>
                        <a:t>F</a:t>
                      </a:r>
                      <a:endParaRPr lang="en-US" sz="3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tc>
                  <a:txBody>
                    <a:bodyPr/>
                    <a:lstStyle/>
                    <a:p>
                      <a:r>
                        <a:rPr lang="en-US" sz="3100" dirty="0"/>
                        <a:t>T</a:t>
                      </a:r>
                      <a:endParaRPr lang="en-US" sz="3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extLst>
                  <a:ext uri="{0D108BD9-81ED-4DB2-BD59-A6C34878D82A}">
                    <a16:rowId xmlns:a16="http://schemas.microsoft.com/office/drawing/2014/main" val="2471544469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9CAD92-53D7-314F-B54E-174806B86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0E4E2A-1CFC-894C-BC7C-6C475F9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70E84-2146-1B46-9CBC-4E943308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341E-B32F-2144-8D65-1D56CAA6EA9E}" type="datetime3">
              <a:rPr lang="en-US" smtClean="0"/>
              <a:t>1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24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Exclusive-or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∧¬(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∨(¬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b="0" dirty="0"/>
                  <a:t>Some 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⊕0=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⊕1=¬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  <a:blipFill>
                <a:blip r:embed="rId2"/>
                <a:stretch>
                  <a:fillRect l="-2051" t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721137F0-3828-464E-906B-30B1697922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9781108"/>
              </p:ext>
            </p:extLst>
          </p:nvPr>
        </p:nvGraphicFramePr>
        <p:xfrm>
          <a:off x="6417734" y="2722976"/>
          <a:ext cx="4935972" cy="292281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242548">
                  <a:extLst>
                    <a:ext uri="{9D8B030D-6E8A-4147-A177-3AD203B41FA5}">
                      <a16:colId xmlns:a16="http://schemas.microsoft.com/office/drawing/2014/main" val="2009520763"/>
                    </a:ext>
                  </a:extLst>
                </a:gridCol>
                <a:gridCol w="846712">
                  <a:extLst>
                    <a:ext uri="{9D8B030D-6E8A-4147-A177-3AD203B41FA5}">
                      <a16:colId xmlns:a16="http://schemas.microsoft.com/office/drawing/2014/main" val="1875158753"/>
                    </a:ext>
                  </a:extLst>
                </a:gridCol>
                <a:gridCol w="846712">
                  <a:extLst>
                    <a:ext uri="{9D8B030D-6E8A-4147-A177-3AD203B41FA5}">
                      <a16:colId xmlns:a16="http://schemas.microsoft.com/office/drawing/2014/main" val="321941054"/>
                    </a:ext>
                  </a:extLst>
                </a:gridCol>
              </a:tblGrid>
              <a:tr h="1294801">
                <a:tc>
                  <a:txBody>
                    <a:bodyPr/>
                    <a:lstStyle/>
                    <a:p>
                      <a:r>
                        <a:rPr lang="en-US" sz="2600" cap="all" spc="150" dirty="0"/>
                        <a:t>⊕ (</a:t>
                      </a:r>
                      <a:r>
                        <a:rPr lang="en-US" sz="2600" cap="all" spc="150" dirty="0" err="1"/>
                        <a:t>Xor</a:t>
                      </a:r>
                      <a:r>
                        <a:rPr lang="en-US" sz="2600" cap="all" spc="150" dirty="0"/>
                        <a:t>)</a:t>
                      </a:r>
                      <a:endParaRPr lang="en-US" sz="26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600" cap="all" spc="150"/>
                        <a:t>T</a:t>
                      </a:r>
                      <a:endParaRPr lang="en-US" sz="26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600" cap="all" spc="150"/>
                        <a:t>F</a:t>
                      </a:r>
                      <a:endParaRPr lang="en-US" sz="26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228981" marR="228981" marT="228981" marB="228981"/>
                </a:tc>
                <a:extLst>
                  <a:ext uri="{0D108BD9-81ED-4DB2-BD59-A6C34878D82A}">
                    <a16:rowId xmlns:a16="http://schemas.microsoft.com/office/drawing/2014/main" val="3069026380"/>
                  </a:ext>
                </a:extLst>
              </a:tr>
              <a:tr h="814009">
                <a:tc>
                  <a:txBody>
                    <a:bodyPr/>
                    <a:lstStyle/>
                    <a:p>
                      <a:r>
                        <a:rPr lang="en-US" sz="2100" cap="none" spc="0"/>
                        <a:t>T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/>
                        <a:t>F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/>
                        <a:t>T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extLst>
                  <a:ext uri="{0D108BD9-81ED-4DB2-BD59-A6C34878D82A}">
                    <a16:rowId xmlns:a16="http://schemas.microsoft.com/office/drawing/2014/main" val="587513547"/>
                  </a:ext>
                </a:extLst>
              </a:tr>
              <a:tr h="814009">
                <a:tc>
                  <a:txBody>
                    <a:bodyPr/>
                    <a:lstStyle/>
                    <a:p>
                      <a:r>
                        <a:rPr lang="en-US" sz="2100" cap="none" spc="0"/>
                        <a:t>F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/>
                        <a:t>T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 dirty="0"/>
                        <a:t>F</a:t>
                      </a:r>
                      <a:endParaRPr lang="en-US" sz="2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extLst>
                  <a:ext uri="{0D108BD9-81ED-4DB2-BD59-A6C34878D82A}">
                    <a16:rowId xmlns:a16="http://schemas.microsoft.com/office/drawing/2014/main" val="1473893265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7747CF-8B48-9A47-95AF-AF3CE1ED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7329F-207B-FA45-AE3B-3FAF7345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BB67A-20F8-1549-9779-B23330D3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A16D1-59C0-CB4E-AD53-B29935787B2D}" type="datetime3">
              <a:rPr lang="en-US" smtClean="0"/>
              <a:t>1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16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9ECCB-E3F2-AC42-B148-4AB873A7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Logical Operators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E615C-43BB-3945-9496-6E1CFC1417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68315904"/>
              </p:ext>
            </p:extLst>
          </p:nvPr>
        </p:nvGraphicFramePr>
        <p:xfrm>
          <a:off x="4468090" y="1214457"/>
          <a:ext cx="5751830" cy="442569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02030">
                  <a:extLst>
                    <a:ext uri="{9D8B030D-6E8A-4147-A177-3AD203B41FA5}">
                      <a16:colId xmlns:a16="http://schemas.microsoft.com/office/drawing/2014/main" val="3886258577"/>
                    </a:ext>
                  </a:extLst>
                </a:gridCol>
                <a:gridCol w="4749800">
                  <a:extLst>
                    <a:ext uri="{9D8B030D-6E8A-4147-A177-3AD203B41FA5}">
                      <a16:colId xmlns:a16="http://schemas.microsoft.com/office/drawing/2014/main" val="1455624565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&lt;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b="0" dirty="0"/>
                        <a:t>Less than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156546343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&lt;=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Less than or equal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69065926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==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Equal</a:t>
                      </a:r>
                      <a:endParaRPr lang="en-US" sz="3300" b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823790618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!=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Not equal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644428242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&gt;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Greater than</a:t>
                      </a:r>
                      <a:endParaRPr lang="en-US" sz="3300" b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248537507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&gt;=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Greater than or equal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456881361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787675-C523-0343-A816-1027E39B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FC8B1-35F2-EC47-99EE-BCBB58DDF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ABED10-AF8E-224C-A482-748A8B48E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D38BA-DCE3-864C-AD81-940ECA222961}" type="datetime3">
              <a:rPr lang="en-US" smtClean="0">
                <a:solidFill>
                  <a:schemeClr val="bg1"/>
                </a:solidFill>
              </a:rPr>
              <a:t>1 January 2020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960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D782B-95C2-3E4E-92A0-5C5683C6C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True and False in </a:t>
            </a: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191960-906E-3D46-A915-BF5D406380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</a:t>
            </a:r>
            <a:r>
              <a:rPr lang="en-US" sz="2000" b="1" dirty="0">
                <a:solidFill>
                  <a:schemeClr val="bg1"/>
                </a:solidFill>
              </a:rPr>
              <a:t>C</a:t>
            </a:r>
            <a:r>
              <a:rPr lang="en-US" sz="2000" dirty="0">
                <a:solidFill>
                  <a:schemeClr val="bg1"/>
                </a:solidFill>
              </a:rPr>
              <a:t>, zero (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0</a:t>
            </a:r>
            <a:r>
              <a:rPr lang="en-US" sz="2000" dirty="0">
                <a:solidFill>
                  <a:schemeClr val="bg1"/>
                </a:solidFill>
              </a:rPr>
              <a:t>) is </a:t>
            </a:r>
            <a:r>
              <a:rPr lang="en-US" sz="2000" i="1" dirty="0">
                <a:solidFill>
                  <a:schemeClr val="bg1"/>
                </a:solidFill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All that is not </a:t>
            </a:r>
            <a:r>
              <a:rPr lang="en-US" sz="2000" i="1" dirty="0">
                <a:solidFill>
                  <a:schemeClr val="bg1"/>
                </a:solidFill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 is </a:t>
            </a:r>
            <a:r>
              <a:rPr lang="en-US" sz="2000" i="1" dirty="0">
                <a:solidFill>
                  <a:schemeClr val="bg1"/>
                </a:solidFill>
              </a:rPr>
              <a:t>true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Logical expressions have type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int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You can have </a:t>
            </a:r>
            <a:r>
              <a:rPr lang="en-US" sz="2000" i="1" dirty="0">
                <a:solidFill>
                  <a:schemeClr val="bg1"/>
                </a:solidFill>
              </a:rPr>
              <a:t>true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i="1" dirty="0">
                <a:solidFill>
                  <a:schemeClr val="bg1"/>
                </a:solidFill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 if you: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#include &lt;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stdbool.h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&gt;</a:t>
            </a:r>
          </a:p>
        </p:txBody>
      </p:sp>
      <p:pic>
        <p:nvPicPr>
          <p:cNvPr id="10" name="Content Placeholder 9" descr="A close up of a screen&#13;&#10;&#13;&#10;Description automatically generated">
            <a:extLst>
              <a:ext uri="{FF2B5EF4-FFF2-40B4-BE49-F238E27FC236}">
                <a16:creationId xmlns:a16="http://schemas.microsoft.com/office/drawing/2014/main" id="{42E49695-C5CF-714E-BEB1-1688743AD0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57419" y="911281"/>
            <a:ext cx="7092168" cy="50354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0016B4-08BC-934C-A481-BF9A2572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0" y="6488430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2F10F-305B-214F-9029-03017055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6824B-D76D-FA43-BC92-A20A5A87A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60C2E-16EB-914A-BEA5-E5CB175353F5}" type="datetime3">
              <a:rPr lang="en-US" smtClean="0"/>
              <a:t>1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29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B8526-3C8B-3546-AAC6-323EB2431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chemeClr val="bg1"/>
                </a:solidFill>
                <a:latin typeface="Courier" pitchFamily="2" charset="0"/>
              </a:rPr>
              <a:t>if</a:t>
            </a:r>
            <a:r>
              <a:rPr lang="en-US" sz="3600" kern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3600" kern="1200" dirty="0">
                <a:solidFill>
                  <a:schemeClr val="bg1"/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03F8-1F6F-154D-A240-293786A48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if executes the next statement if the Boolean expression is true.</a:t>
            </a:r>
          </a:p>
          <a:p>
            <a:r>
              <a:rPr lang="en-US" sz="1900" dirty="0">
                <a:solidFill>
                  <a:schemeClr val="bg1"/>
                </a:solidFill>
              </a:rPr>
              <a:t>Even through </a:t>
            </a:r>
            <a:r>
              <a:rPr lang="en-US" sz="19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1900" dirty="0">
                <a:solidFill>
                  <a:schemeClr val="bg1"/>
                </a:solidFill>
              </a:rPr>
              <a:t> are not required for a single statement, </a:t>
            </a:r>
            <a:r>
              <a:rPr lang="en-US" sz="1900" i="1" dirty="0">
                <a:solidFill>
                  <a:schemeClr val="bg1"/>
                </a:solidFill>
              </a:rPr>
              <a:t>always</a:t>
            </a:r>
            <a:r>
              <a:rPr lang="en-US" sz="1900" dirty="0">
                <a:solidFill>
                  <a:schemeClr val="bg1"/>
                </a:solidFill>
              </a:rPr>
              <a:t> use them.</a:t>
            </a:r>
          </a:p>
          <a:p>
            <a:endParaRPr lang="en-US" sz="1900" dirty="0">
              <a:solidFill>
                <a:schemeClr val="bg1"/>
              </a:solidFill>
            </a:endParaRPr>
          </a:p>
          <a:p>
            <a:r>
              <a:rPr lang="en-US" sz="1900" dirty="0">
                <a:solidFill>
                  <a:schemeClr val="bg1"/>
                </a:solidFill>
              </a:rPr>
              <a:t>Why?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It avoids errors when adding statements.</a:t>
            </a: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5" name="Content Placeholder 9" descr="A close up of a screen&#10;&#10;Description automatically generated">
            <a:extLst>
              <a:ext uri="{FF2B5EF4-FFF2-40B4-BE49-F238E27FC236}">
                <a16:creationId xmlns:a16="http://schemas.microsoft.com/office/drawing/2014/main" id="{68BF5F40-3235-BF41-8FD2-FC1300E43F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97763" y="942020"/>
            <a:ext cx="6250769" cy="481309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8491E3-5AFE-F34E-BFB2-2305CE3E6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4390" y="6488430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CEC31-F5F5-094E-A1C4-78DF8A905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9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AACF96-4CFA-F748-83C6-26DD6FEA8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61C9-ADA1-FE4F-B5CB-C9DD12E11560}" type="datetime3">
              <a:rPr lang="en-US" smtClean="0"/>
              <a:t>1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7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981</Words>
  <Application>Microsoft Macintosh PowerPoint</Application>
  <PresentationFormat>Widescreen</PresentationFormat>
  <Paragraphs>239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</vt:lpstr>
      <vt:lpstr>Office Theme</vt:lpstr>
      <vt:lpstr>Control Structures</vt:lpstr>
      <vt:lpstr>Boolean Algebra</vt:lpstr>
      <vt:lpstr>And (also called Conjunction)</vt:lpstr>
      <vt:lpstr>Or (also called Inclusive-or or Disjunction)</vt:lpstr>
      <vt:lpstr>Not (also called Negation)</vt:lpstr>
      <vt:lpstr>Exclusive-or</vt:lpstr>
      <vt:lpstr>Logical Operators</vt:lpstr>
      <vt:lpstr>True and False in C</vt:lpstr>
      <vt:lpstr>if ()</vt:lpstr>
      <vt:lpstr>if () { … } else { … }</vt:lpstr>
      <vt:lpstr>= ≠ ==</vt:lpstr>
      <vt:lpstr>Nested if ()</vt:lpstr>
      <vt:lpstr>if () { … } else if () { … } … else { … }</vt:lpstr>
      <vt:lpstr>Boolean Operators</vt:lpstr>
      <vt:lpstr>Short-circuit Evaluation</vt:lpstr>
      <vt:lpstr>switch ()</vt:lpstr>
      <vt:lpstr>switch ()</vt:lpstr>
      <vt:lpstr>Equivalent goto Code</vt:lpstr>
      <vt:lpstr>What is wrong with goto?</vt:lpstr>
      <vt:lpstr>goto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Structures</dc:title>
  <dc:creator>Darrell Long</dc:creator>
  <cp:lastModifiedBy>Darrell Long</cp:lastModifiedBy>
  <cp:revision>8</cp:revision>
  <dcterms:created xsi:type="dcterms:W3CDTF">2019-01-29T12:54:44Z</dcterms:created>
  <dcterms:modified xsi:type="dcterms:W3CDTF">2020-01-02T07:25:04Z</dcterms:modified>
</cp:coreProperties>
</file>